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79" r:id="rId3"/>
    <p:sldId id="319" r:id="rId4"/>
    <p:sldId id="320" r:id="rId5"/>
    <p:sldId id="321" r:id="rId6"/>
    <p:sldId id="325" r:id="rId7"/>
    <p:sldId id="322" r:id="rId8"/>
    <p:sldId id="326" r:id="rId9"/>
    <p:sldId id="324" r:id="rId1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8055" autoAdjust="0"/>
  </p:normalViewPr>
  <p:slideViewPr>
    <p:cSldViewPr snapToGrid="0" snapToObjects="1">
      <p:cViewPr varScale="1">
        <p:scale>
          <a:sx n="114" d="100"/>
          <a:sy n="114" d="100"/>
        </p:scale>
        <p:origin x="-1470" y="-102"/>
      </p:cViewPr>
      <p:guideLst>
        <p:guide orient="horz" pos="2160"/>
        <p:guide pos="2880"/>
      </p:guideLst>
    </p:cSldViewPr>
  </p:slideViewPr>
  <p:notesTextViewPr>
    <p:cViewPr>
      <p:scale>
        <a:sx n="100" d="100"/>
        <a:sy n="100" d="100"/>
      </p:scale>
      <p:origin x="0" y="0"/>
    </p:cViewPr>
  </p:notesTextViewPr>
  <p:sorterViewPr>
    <p:cViewPr>
      <p:scale>
        <a:sx n="119" d="100"/>
        <a:sy n="119"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E91907A-48B6-46EB-AD1F-4B7E093D7473}" type="datetimeFigureOut">
              <a:rPr lang="en-SG" smtClean="0"/>
              <a:pPr/>
              <a:t>30/11/2015</a:t>
            </a:fld>
            <a:endParaRPr lang="en-SG"/>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8A0A7D7-30E6-4022-893A-2FAA631FC8FB}" type="slidenum">
              <a:rPr lang="en-SG" smtClean="0"/>
              <a:pPr/>
              <a:t>‹#›</a:t>
            </a:fld>
            <a:endParaRPr lang="en-SG"/>
          </a:p>
        </p:txBody>
      </p:sp>
    </p:spTree>
    <p:extLst>
      <p:ext uri="{BB962C8B-B14F-4D97-AF65-F5344CB8AC3E}">
        <p14:creationId xmlns:p14="http://schemas.microsoft.com/office/powerpoint/2010/main" xmlns="" val="1357403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sz="1200" b="1" kern="1200" dirty="0" smtClean="0">
                <a:solidFill>
                  <a:schemeClr val="tx1"/>
                </a:solidFill>
                <a:effectLst/>
                <a:latin typeface="+mn-lt"/>
                <a:ea typeface="+mn-ea"/>
                <a:cs typeface="+mn-cs"/>
              </a:rPr>
              <a:t>Hear, O Israel </a:t>
            </a:r>
            <a:endParaRPr lang="en-SG" sz="1200" kern="1200" dirty="0" smtClean="0">
              <a:solidFill>
                <a:schemeClr val="tx1"/>
              </a:solidFill>
              <a:effectLst/>
              <a:latin typeface="+mn-lt"/>
              <a:ea typeface="+mn-ea"/>
              <a:cs typeface="+mn-cs"/>
            </a:endParaRPr>
          </a:p>
          <a:p>
            <a:r>
              <a:rPr lang="en-SG" sz="1200" b="1" kern="1200" dirty="0" smtClean="0">
                <a:solidFill>
                  <a:schemeClr val="tx1"/>
                </a:solidFill>
                <a:effectLst/>
                <a:latin typeface="+mn-lt"/>
                <a:ea typeface="+mn-ea"/>
                <a:cs typeface="+mn-cs"/>
              </a:rPr>
              <a:t>Deuteronomy 6:1-9</a:t>
            </a:r>
            <a:endParaRPr lang="en-SG" sz="1200" kern="1200" dirty="0" smtClean="0">
              <a:solidFill>
                <a:schemeClr val="tx1"/>
              </a:solidFill>
              <a:effectLst/>
              <a:latin typeface="+mn-lt"/>
              <a:ea typeface="+mn-ea"/>
              <a:cs typeface="+mn-cs"/>
            </a:endParaRPr>
          </a:p>
          <a:p>
            <a:endParaRPr lang="en-SG" dirty="0"/>
          </a:p>
        </p:txBody>
      </p:sp>
      <p:sp>
        <p:nvSpPr>
          <p:cNvPr id="4" name="Slide Number Placeholder 3"/>
          <p:cNvSpPr>
            <a:spLocks noGrp="1"/>
          </p:cNvSpPr>
          <p:nvPr>
            <p:ph type="sldNum" sz="quarter" idx="10"/>
          </p:nvPr>
        </p:nvSpPr>
        <p:spPr/>
        <p:txBody>
          <a:bodyPr/>
          <a:lstStyle/>
          <a:p>
            <a:fld id="{88A0A7D7-30E6-4022-893A-2FAA631FC8FB}" type="slidenum">
              <a:rPr lang="en-SG" smtClean="0"/>
              <a:pPr/>
              <a:t>1</a:t>
            </a:fld>
            <a:endParaRPr lang="en-SG"/>
          </a:p>
        </p:txBody>
      </p:sp>
    </p:spTree>
    <p:extLst>
      <p:ext uri="{BB962C8B-B14F-4D97-AF65-F5344CB8AC3E}">
        <p14:creationId xmlns:p14="http://schemas.microsoft.com/office/powerpoint/2010/main" xmlns="" val="2187694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318C82-E130-3347-B6D8-E60803DF5148}"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01EB4-EF9C-6446-86E2-207A4CF49EDA}" type="slidenum">
              <a:rPr lang="en-US" smtClean="0"/>
              <a:pPr/>
              <a:t>‹#›</a:t>
            </a:fld>
            <a:endParaRPr lang="en-US"/>
          </a:p>
        </p:txBody>
      </p:sp>
    </p:spTree>
    <p:extLst>
      <p:ext uri="{BB962C8B-B14F-4D97-AF65-F5344CB8AC3E}">
        <p14:creationId xmlns:p14="http://schemas.microsoft.com/office/powerpoint/2010/main" xmlns="" val="354536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318C82-E130-3347-B6D8-E60803DF5148}"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01EB4-EF9C-6446-86E2-207A4CF49EDA}" type="slidenum">
              <a:rPr lang="en-US" smtClean="0"/>
              <a:pPr/>
              <a:t>‹#›</a:t>
            </a:fld>
            <a:endParaRPr lang="en-US"/>
          </a:p>
        </p:txBody>
      </p:sp>
    </p:spTree>
    <p:extLst>
      <p:ext uri="{BB962C8B-B14F-4D97-AF65-F5344CB8AC3E}">
        <p14:creationId xmlns:p14="http://schemas.microsoft.com/office/powerpoint/2010/main" xmlns="" val="3044763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318C82-E130-3347-B6D8-E60803DF5148}"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01EB4-EF9C-6446-86E2-207A4CF49EDA}" type="slidenum">
              <a:rPr lang="en-US" smtClean="0"/>
              <a:pPr/>
              <a:t>‹#›</a:t>
            </a:fld>
            <a:endParaRPr lang="en-US"/>
          </a:p>
        </p:txBody>
      </p:sp>
    </p:spTree>
    <p:extLst>
      <p:ext uri="{BB962C8B-B14F-4D97-AF65-F5344CB8AC3E}">
        <p14:creationId xmlns:p14="http://schemas.microsoft.com/office/powerpoint/2010/main" xmlns="" val="1754686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318C82-E130-3347-B6D8-E60803DF5148}"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01EB4-EF9C-6446-86E2-207A4CF49EDA}" type="slidenum">
              <a:rPr lang="en-US" smtClean="0"/>
              <a:pPr/>
              <a:t>‹#›</a:t>
            </a:fld>
            <a:endParaRPr lang="en-US"/>
          </a:p>
        </p:txBody>
      </p:sp>
    </p:spTree>
    <p:extLst>
      <p:ext uri="{BB962C8B-B14F-4D97-AF65-F5344CB8AC3E}">
        <p14:creationId xmlns:p14="http://schemas.microsoft.com/office/powerpoint/2010/main" xmlns="" val="208511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18C82-E130-3347-B6D8-E60803DF5148}"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01EB4-EF9C-6446-86E2-207A4CF49EDA}" type="slidenum">
              <a:rPr lang="en-US" smtClean="0"/>
              <a:pPr/>
              <a:t>‹#›</a:t>
            </a:fld>
            <a:endParaRPr lang="en-US"/>
          </a:p>
        </p:txBody>
      </p:sp>
    </p:spTree>
    <p:extLst>
      <p:ext uri="{BB962C8B-B14F-4D97-AF65-F5344CB8AC3E}">
        <p14:creationId xmlns:p14="http://schemas.microsoft.com/office/powerpoint/2010/main" xmlns="" val="711857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318C82-E130-3347-B6D8-E60803DF5148}"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01EB4-EF9C-6446-86E2-207A4CF49EDA}" type="slidenum">
              <a:rPr lang="en-US" smtClean="0"/>
              <a:pPr/>
              <a:t>‹#›</a:t>
            </a:fld>
            <a:endParaRPr lang="en-US"/>
          </a:p>
        </p:txBody>
      </p:sp>
    </p:spTree>
    <p:extLst>
      <p:ext uri="{BB962C8B-B14F-4D97-AF65-F5344CB8AC3E}">
        <p14:creationId xmlns:p14="http://schemas.microsoft.com/office/powerpoint/2010/main" xmlns="" val="2792654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318C82-E130-3347-B6D8-E60803DF5148}" type="datetimeFigureOut">
              <a:rPr lang="en-US" smtClean="0"/>
              <a:pPr/>
              <a:t>11/30/2015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D01EB4-EF9C-6446-86E2-207A4CF49EDA}" type="slidenum">
              <a:rPr lang="en-US" smtClean="0"/>
              <a:pPr/>
              <a:t>‹#›</a:t>
            </a:fld>
            <a:endParaRPr lang="en-US"/>
          </a:p>
        </p:txBody>
      </p:sp>
    </p:spTree>
    <p:extLst>
      <p:ext uri="{BB962C8B-B14F-4D97-AF65-F5344CB8AC3E}">
        <p14:creationId xmlns:p14="http://schemas.microsoft.com/office/powerpoint/2010/main" xmlns="" val="118878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318C82-E130-3347-B6D8-E60803DF5148}" type="datetimeFigureOut">
              <a:rPr lang="en-US" smtClean="0"/>
              <a:pPr/>
              <a:t>11/30/2015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D01EB4-EF9C-6446-86E2-207A4CF49EDA}" type="slidenum">
              <a:rPr lang="en-US" smtClean="0"/>
              <a:pPr/>
              <a:t>‹#›</a:t>
            </a:fld>
            <a:endParaRPr lang="en-US"/>
          </a:p>
        </p:txBody>
      </p:sp>
    </p:spTree>
    <p:extLst>
      <p:ext uri="{BB962C8B-B14F-4D97-AF65-F5344CB8AC3E}">
        <p14:creationId xmlns:p14="http://schemas.microsoft.com/office/powerpoint/2010/main" xmlns="" val="111285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18C82-E130-3347-B6D8-E60803DF5148}" type="datetimeFigureOut">
              <a:rPr lang="en-US" smtClean="0"/>
              <a:pPr/>
              <a:t>11/30/2015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D01EB4-EF9C-6446-86E2-207A4CF49EDA}" type="slidenum">
              <a:rPr lang="en-US" smtClean="0"/>
              <a:pPr/>
              <a:t>‹#›</a:t>
            </a:fld>
            <a:endParaRPr lang="en-US"/>
          </a:p>
        </p:txBody>
      </p:sp>
    </p:spTree>
    <p:extLst>
      <p:ext uri="{BB962C8B-B14F-4D97-AF65-F5344CB8AC3E}">
        <p14:creationId xmlns:p14="http://schemas.microsoft.com/office/powerpoint/2010/main" xmlns="" val="2547259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18C82-E130-3347-B6D8-E60803DF5148}"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01EB4-EF9C-6446-86E2-207A4CF49EDA}" type="slidenum">
              <a:rPr lang="en-US" smtClean="0"/>
              <a:pPr/>
              <a:t>‹#›</a:t>
            </a:fld>
            <a:endParaRPr lang="en-US"/>
          </a:p>
        </p:txBody>
      </p:sp>
    </p:spTree>
    <p:extLst>
      <p:ext uri="{BB962C8B-B14F-4D97-AF65-F5344CB8AC3E}">
        <p14:creationId xmlns:p14="http://schemas.microsoft.com/office/powerpoint/2010/main" xmlns="" val="3014729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18C82-E130-3347-B6D8-E60803DF5148}"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01EB4-EF9C-6446-86E2-207A4CF49EDA}" type="slidenum">
              <a:rPr lang="en-US" smtClean="0"/>
              <a:pPr/>
              <a:t>‹#›</a:t>
            </a:fld>
            <a:endParaRPr lang="en-US"/>
          </a:p>
        </p:txBody>
      </p:sp>
    </p:spTree>
    <p:extLst>
      <p:ext uri="{BB962C8B-B14F-4D97-AF65-F5344CB8AC3E}">
        <p14:creationId xmlns:p14="http://schemas.microsoft.com/office/powerpoint/2010/main" xmlns="" val="327027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318C82-E130-3347-B6D8-E60803DF5148}" type="datetimeFigureOut">
              <a:rPr lang="en-US" smtClean="0"/>
              <a:pPr/>
              <a:t>11/30/2015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D01EB4-EF9C-6446-86E2-207A4CF49EDA}" type="slidenum">
              <a:rPr lang="en-US" smtClean="0"/>
              <a:pPr/>
              <a:t>‹#›</a:t>
            </a:fld>
            <a:endParaRPr lang="en-US"/>
          </a:p>
        </p:txBody>
      </p:sp>
    </p:spTree>
    <p:extLst>
      <p:ext uri="{BB962C8B-B14F-4D97-AF65-F5344CB8AC3E}">
        <p14:creationId xmlns:p14="http://schemas.microsoft.com/office/powerpoint/2010/main" xmlns="" val="3067642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195091"/>
            <a:ext cx="9144000" cy="969319"/>
          </a:xfrm>
        </p:spPr>
        <p:txBody>
          <a:bodyPr>
            <a:normAutofit fontScale="90000"/>
          </a:bodyPr>
          <a:lstStyle/>
          <a:p>
            <a:r>
              <a:rPr lang="en-SG" b="1" dirty="0" smtClean="0">
                <a:solidFill>
                  <a:srgbClr val="FF0000"/>
                </a:solidFill>
                <a:effectLst>
                  <a:outerShdw blurRad="38100" dist="38100" dir="2700000" algn="tl">
                    <a:srgbClr val="000000">
                      <a:alpha val="43137"/>
                    </a:srgbClr>
                  </a:outerShdw>
                </a:effectLst>
                <a:latin typeface="Century Gothic" panose="020B0502020202020204" pitchFamily="34" charset="0"/>
              </a:rPr>
              <a:t/>
            </a:r>
            <a:br>
              <a:rPr lang="en-SG" b="1" dirty="0" smtClean="0">
                <a:solidFill>
                  <a:srgbClr val="FF0000"/>
                </a:solidFill>
                <a:effectLst>
                  <a:outerShdw blurRad="38100" dist="38100" dir="2700000" algn="tl">
                    <a:srgbClr val="000000">
                      <a:alpha val="43137"/>
                    </a:srgbClr>
                  </a:outerShdw>
                </a:effectLst>
                <a:latin typeface="Century Gothic" panose="020B0502020202020204" pitchFamily="34" charset="0"/>
              </a:rPr>
            </a:br>
            <a:r>
              <a:rPr lang="en-SG" b="1" dirty="0" smtClean="0">
                <a:solidFill>
                  <a:srgbClr val="FF0000"/>
                </a:solidFill>
                <a:effectLst>
                  <a:outerShdw blurRad="38100" dist="38100" dir="2700000" algn="tl">
                    <a:srgbClr val="000000">
                      <a:alpha val="43137"/>
                    </a:srgbClr>
                  </a:outerShdw>
                </a:effectLst>
                <a:latin typeface="Century Gothic" panose="020B0502020202020204" pitchFamily="34" charset="0"/>
              </a:rPr>
              <a:t>See, Repent, Live</a:t>
            </a:r>
            <a:r>
              <a:rPr lang="en-SG" dirty="0">
                <a:effectLst>
                  <a:outerShdw blurRad="38100" dist="38100" dir="2700000" algn="tl">
                    <a:srgbClr val="000000">
                      <a:alpha val="43137"/>
                    </a:srgbClr>
                  </a:outerShdw>
                </a:effectLst>
                <a:latin typeface="Century Gothic" panose="020B0502020202020204" pitchFamily="34" charset="0"/>
              </a:rPr>
              <a:t/>
            </a:r>
            <a:br>
              <a:rPr lang="en-SG" dirty="0">
                <a:effectLst>
                  <a:outerShdw blurRad="38100" dist="38100" dir="2700000" algn="tl">
                    <a:srgbClr val="000000">
                      <a:alpha val="43137"/>
                    </a:srgbClr>
                  </a:outerShdw>
                </a:effectLst>
                <a:latin typeface="Century Gothic" panose="020B0502020202020204" pitchFamily="34" charset="0"/>
              </a:rPr>
            </a:br>
            <a:endParaRPr lang="en-US" dirty="0">
              <a:effectLst>
                <a:outerShdw blurRad="38100" dist="38100" dir="2700000" algn="tl">
                  <a:srgbClr val="000000">
                    <a:alpha val="43137"/>
                  </a:srgbClr>
                </a:outerShdw>
              </a:effectLst>
              <a:latin typeface="Century Gothic" panose="020B0502020202020204" pitchFamily="34" charset="0"/>
            </a:endParaRPr>
          </a:p>
        </p:txBody>
      </p:sp>
      <p:sp>
        <p:nvSpPr>
          <p:cNvPr id="3" name="Subtitle 2"/>
          <p:cNvSpPr>
            <a:spLocks noGrp="1"/>
          </p:cNvSpPr>
          <p:nvPr>
            <p:ph type="subTitle" idx="1"/>
          </p:nvPr>
        </p:nvSpPr>
        <p:spPr>
          <a:xfrm>
            <a:off x="0" y="2974446"/>
            <a:ext cx="9143999" cy="725099"/>
          </a:xfrm>
        </p:spPr>
        <p:txBody>
          <a:bodyPr>
            <a:normAutofit/>
          </a:bodyPr>
          <a:lstStyle/>
          <a:p>
            <a:r>
              <a:rPr lang="de-DE" sz="3600" b="1" dirty="0" smtClean="0">
                <a:solidFill>
                  <a:schemeClr val="tx1"/>
                </a:solidFill>
                <a:effectLst>
                  <a:outerShdw blurRad="38100" dist="38100" dir="2700000" algn="tl">
                    <a:srgbClr val="000000">
                      <a:alpha val="43137"/>
                    </a:srgbClr>
                  </a:outerShdw>
                </a:effectLst>
                <a:latin typeface="Century Gothic" panose="020B0502020202020204" pitchFamily="34" charset="0"/>
              </a:rPr>
              <a:t>Luke 13:1-9</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633793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869" y="344232"/>
            <a:ext cx="8602131" cy="4525963"/>
          </a:xfrm>
        </p:spPr>
        <p:txBody>
          <a:bodyPr>
            <a:noAutofit/>
          </a:bodyPr>
          <a:lstStyle/>
          <a:p>
            <a:pPr marL="0" indent="0">
              <a:spcBef>
                <a:spcPts val="0"/>
              </a:spcBef>
              <a:buNone/>
            </a:pPr>
            <a:r>
              <a:rPr lang="en-SG" b="1" dirty="0" smtClean="0">
                <a:latin typeface="Century Gothic" panose="020B0502020202020204" pitchFamily="34" charset="0"/>
              </a:rPr>
              <a:t>Luke 13:1-5</a:t>
            </a:r>
            <a:endParaRPr lang="en-SG" dirty="0" smtClean="0">
              <a:latin typeface="Century Gothic" panose="020B0502020202020204" pitchFamily="34" charset="0"/>
            </a:endParaRPr>
          </a:p>
          <a:p>
            <a:pPr marL="0" indent="0">
              <a:spcBef>
                <a:spcPts val="0"/>
              </a:spcBef>
              <a:buNone/>
            </a:pPr>
            <a:endParaRPr lang="en-SG" dirty="0">
              <a:latin typeface="Century Gothic" panose="020B0502020202020204" pitchFamily="34" charset="0"/>
            </a:endParaRPr>
          </a:p>
          <a:p>
            <a:pPr marL="0" indent="0">
              <a:spcBef>
                <a:spcPts val="0"/>
              </a:spcBef>
              <a:buNone/>
            </a:pPr>
            <a:r>
              <a:rPr lang="en-SG" dirty="0" smtClean="0">
                <a:latin typeface="Century Gothic" panose="020B0502020202020204" pitchFamily="34" charset="0"/>
              </a:rPr>
              <a:t>There </a:t>
            </a:r>
            <a:r>
              <a:rPr lang="en-SG" dirty="0">
                <a:latin typeface="Century Gothic" panose="020B0502020202020204" pitchFamily="34" charset="0"/>
              </a:rPr>
              <a:t>were present at that season some who told Him about the Galileans whose blood Pilate had mingled with their sacrifices. And Jesus answered and said to them, “Do you suppose that these Galileans were worse sinners than all other Galileans, because they suffered such things? </a:t>
            </a:r>
            <a:r>
              <a:rPr lang="en-SG" b="1" dirty="0">
                <a:solidFill>
                  <a:srgbClr val="FF0000"/>
                </a:solidFill>
                <a:latin typeface="Century Gothic" panose="020B0502020202020204" pitchFamily="34" charset="0"/>
              </a:rPr>
              <a:t>I tell you, no; but unless you repent you will all likewise </a:t>
            </a:r>
            <a:r>
              <a:rPr lang="en-SG" b="1" dirty="0" smtClean="0">
                <a:solidFill>
                  <a:srgbClr val="FF0000"/>
                </a:solidFill>
                <a:latin typeface="Century Gothic" panose="020B0502020202020204" pitchFamily="34" charset="0"/>
              </a:rPr>
              <a:t>perish ... “ </a:t>
            </a:r>
            <a:endParaRPr lang="en-US"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xmlns="" val="254793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869" y="344232"/>
            <a:ext cx="8602131" cy="4525963"/>
          </a:xfrm>
        </p:spPr>
        <p:txBody>
          <a:bodyPr>
            <a:noAutofit/>
          </a:bodyPr>
          <a:lstStyle/>
          <a:p>
            <a:pPr marL="0" indent="0">
              <a:spcBef>
                <a:spcPts val="0"/>
              </a:spcBef>
              <a:buNone/>
            </a:pPr>
            <a:r>
              <a:rPr lang="en-SG" b="1" dirty="0" smtClean="0">
                <a:latin typeface="Century Gothic" panose="020B0502020202020204" pitchFamily="34" charset="0"/>
              </a:rPr>
              <a:t>Luke 13:</a:t>
            </a:r>
            <a:r>
              <a:rPr lang="en-SG" b="1" dirty="0">
                <a:latin typeface="Century Gothic" panose="020B0502020202020204" pitchFamily="34" charset="0"/>
              </a:rPr>
              <a:t>2</a:t>
            </a:r>
            <a:r>
              <a:rPr lang="en-SG" b="1" dirty="0" smtClean="0">
                <a:latin typeface="Century Gothic" panose="020B0502020202020204" pitchFamily="34" charset="0"/>
              </a:rPr>
              <a:t>-5</a:t>
            </a:r>
            <a:endParaRPr lang="en-SG" dirty="0" smtClean="0">
              <a:latin typeface="Century Gothic" panose="020B0502020202020204" pitchFamily="34" charset="0"/>
            </a:endParaRPr>
          </a:p>
          <a:p>
            <a:pPr marL="0" indent="0">
              <a:spcBef>
                <a:spcPts val="0"/>
              </a:spcBef>
              <a:buNone/>
            </a:pPr>
            <a:endParaRPr lang="en-SG" dirty="0">
              <a:latin typeface="Century Gothic" panose="020B0502020202020204" pitchFamily="34" charset="0"/>
            </a:endParaRPr>
          </a:p>
          <a:p>
            <a:pPr marL="0" indent="0">
              <a:spcBef>
                <a:spcPts val="0"/>
              </a:spcBef>
              <a:buNone/>
            </a:pPr>
            <a:r>
              <a:rPr lang="en-SG" dirty="0" smtClean="0">
                <a:latin typeface="Century Gothic" panose="020B0502020202020204" pitchFamily="34" charset="0"/>
              </a:rPr>
              <a:t>“</a:t>
            </a:r>
            <a:r>
              <a:rPr lang="en-SG" dirty="0">
                <a:latin typeface="Century Gothic" panose="020B0502020202020204" pitchFamily="34" charset="0"/>
              </a:rPr>
              <a:t>Do you suppose that these Galileans were worse sinners than all other Galileans, because they suffered such things? I tell you, no; </a:t>
            </a:r>
            <a:r>
              <a:rPr lang="en-SG" dirty="0" smtClean="0">
                <a:latin typeface="Century Gothic" panose="020B0502020202020204" pitchFamily="34" charset="0"/>
              </a:rPr>
              <a:t>… Or </a:t>
            </a:r>
            <a:r>
              <a:rPr lang="en-SG" dirty="0">
                <a:latin typeface="Century Gothic" panose="020B0502020202020204" pitchFamily="34" charset="0"/>
              </a:rPr>
              <a:t>those eighteen on whom the tower in Siloam fell and killed them, do you think that they were worse sinners than all other men who dwelt in </a:t>
            </a:r>
            <a:r>
              <a:rPr lang="en-SG" dirty="0" smtClean="0">
                <a:latin typeface="Century Gothic" panose="020B0502020202020204" pitchFamily="34" charset="0"/>
              </a:rPr>
              <a:t>Jerusalem…</a:t>
            </a:r>
            <a:endParaRPr lang="en-US" dirty="0">
              <a:latin typeface="Century Gothic" panose="020B0502020202020204" pitchFamily="34" charset="0"/>
            </a:endParaRPr>
          </a:p>
        </p:txBody>
      </p:sp>
    </p:spTree>
    <p:extLst>
      <p:ext uri="{BB962C8B-B14F-4D97-AF65-F5344CB8AC3E}">
        <p14:creationId xmlns:p14="http://schemas.microsoft.com/office/powerpoint/2010/main" xmlns="" val="3668099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869" y="344232"/>
            <a:ext cx="8602131" cy="4525963"/>
          </a:xfrm>
        </p:spPr>
        <p:txBody>
          <a:bodyPr>
            <a:noAutofit/>
          </a:bodyPr>
          <a:lstStyle/>
          <a:p>
            <a:pPr marL="0" indent="0">
              <a:spcBef>
                <a:spcPts val="0"/>
              </a:spcBef>
              <a:buNone/>
            </a:pPr>
            <a:r>
              <a:rPr lang="en-SG" b="1" dirty="0" smtClean="0">
                <a:latin typeface="Century Gothic" panose="020B0502020202020204" pitchFamily="34" charset="0"/>
              </a:rPr>
              <a:t>Luke 13:</a:t>
            </a:r>
            <a:r>
              <a:rPr lang="en-SG" b="1" dirty="0">
                <a:latin typeface="Century Gothic" panose="020B0502020202020204" pitchFamily="34" charset="0"/>
              </a:rPr>
              <a:t>2</a:t>
            </a:r>
            <a:r>
              <a:rPr lang="en-SG" b="1" dirty="0" smtClean="0">
                <a:latin typeface="Century Gothic" panose="020B0502020202020204" pitchFamily="34" charset="0"/>
              </a:rPr>
              <a:t>-5</a:t>
            </a:r>
            <a:endParaRPr lang="en-SG" dirty="0" smtClean="0">
              <a:latin typeface="Century Gothic" panose="020B0502020202020204" pitchFamily="34" charset="0"/>
            </a:endParaRPr>
          </a:p>
          <a:p>
            <a:pPr marL="0" indent="0">
              <a:spcBef>
                <a:spcPts val="0"/>
              </a:spcBef>
              <a:buNone/>
            </a:pPr>
            <a:endParaRPr lang="en-SG" dirty="0">
              <a:latin typeface="Century Gothic" panose="020B0502020202020204" pitchFamily="34" charset="0"/>
            </a:endParaRPr>
          </a:p>
          <a:p>
            <a:pPr marL="0" indent="0">
              <a:spcBef>
                <a:spcPts val="0"/>
              </a:spcBef>
              <a:buNone/>
            </a:pPr>
            <a:r>
              <a:rPr lang="en-SG" dirty="0" smtClean="0">
                <a:latin typeface="Century Gothic" panose="020B0502020202020204" pitchFamily="34" charset="0"/>
              </a:rPr>
              <a:t>“</a:t>
            </a:r>
            <a:r>
              <a:rPr lang="en-SG" dirty="0">
                <a:latin typeface="Century Gothic" panose="020B0502020202020204" pitchFamily="34" charset="0"/>
              </a:rPr>
              <a:t>Do you suppose that these Galileans were worse sinners than all other Galileans, because they suffered such things? I tell you, no; </a:t>
            </a:r>
            <a:r>
              <a:rPr lang="en-SG" dirty="0" smtClean="0">
                <a:latin typeface="Century Gothic" panose="020B0502020202020204" pitchFamily="34" charset="0"/>
              </a:rPr>
              <a:t>… Or </a:t>
            </a:r>
            <a:r>
              <a:rPr lang="en-SG" dirty="0">
                <a:latin typeface="Century Gothic" panose="020B0502020202020204" pitchFamily="34" charset="0"/>
              </a:rPr>
              <a:t>those eighteen on whom the tower in Siloam fell and killed them, do you think that they were worse sinners than all other men who dwelt in Jerusalem</a:t>
            </a:r>
            <a:r>
              <a:rPr lang="en-SG" dirty="0" smtClean="0">
                <a:latin typeface="Century Gothic" panose="020B0502020202020204" pitchFamily="34" charset="0"/>
              </a:rPr>
              <a:t>?  </a:t>
            </a:r>
            <a:r>
              <a:rPr lang="en-SG" b="1" dirty="0" smtClean="0">
                <a:solidFill>
                  <a:srgbClr val="FF0000"/>
                </a:solidFill>
                <a:latin typeface="Century Gothic" panose="020B0502020202020204" pitchFamily="34" charset="0"/>
              </a:rPr>
              <a:t>I tell you, no; but unless you repent you will all likewise perish.”</a:t>
            </a:r>
            <a:endParaRPr lang="en-US"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xmlns="" val="2279903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869" y="344232"/>
            <a:ext cx="8602131" cy="4525963"/>
          </a:xfrm>
        </p:spPr>
        <p:txBody>
          <a:bodyPr>
            <a:noAutofit/>
          </a:bodyPr>
          <a:lstStyle/>
          <a:p>
            <a:pPr marL="0" indent="0">
              <a:spcBef>
                <a:spcPts val="0"/>
              </a:spcBef>
              <a:buNone/>
            </a:pPr>
            <a:r>
              <a:rPr lang="en-SG" dirty="0">
                <a:latin typeface="Century Gothic" panose="020B0502020202020204" pitchFamily="34" charset="0"/>
              </a:rPr>
              <a:t>Luke 12:56-57</a:t>
            </a:r>
          </a:p>
          <a:p>
            <a:pPr marL="0" indent="0">
              <a:spcBef>
                <a:spcPts val="0"/>
              </a:spcBef>
              <a:buNone/>
            </a:pPr>
            <a:endParaRPr lang="en-SG" dirty="0">
              <a:latin typeface="Century Gothic" panose="020B0502020202020204" pitchFamily="34" charset="0"/>
            </a:endParaRPr>
          </a:p>
          <a:p>
            <a:pPr marL="0" indent="0">
              <a:spcBef>
                <a:spcPts val="0"/>
              </a:spcBef>
              <a:buNone/>
            </a:pPr>
            <a:r>
              <a:rPr lang="en-SG" dirty="0" smtClean="0">
                <a:latin typeface="Century Gothic" panose="020B0502020202020204" pitchFamily="34" charset="0"/>
              </a:rPr>
              <a:t>“Hypocrites</a:t>
            </a:r>
            <a:r>
              <a:rPr lang="en-SG" dirty="0">
                <a:latin typeface="Century Gothic" panose="020B0502020202020204" pitchFamily="34" charset="0"/>
              </a:rPr>
              <a:t>! You can discern the face of the sky and of the earth, but how is it you do not discern this time</a:t>
            </a:r>
            <a:r>
              <a:rPr lang="en-SG" dirty="0" smtClean="0">
                <a:latin typeface="Century Gothic" panose="020B0502020202020204" pitchFamily="34" charset="0"/>
              </a:rPr>
              <a:t>?</a:t>
            </a:r>
            <a:endParaRPr lang="en-SG" dirty="0">
              <a:latin typeface="Century Gothic" panose="020B0502020202020204" pitchFamily="34" charset="0"/>
            </a:endParaRPr>
          </a:p>
          <a:p>
            <a:pPr marL="0" indent="0">
              <a:spcBef>
                <a:spcPts val="0"/>
              </a:spcBef>
              <a:buNone/>
            </a:pPr>
            <a:r>
              <a:rPr lang="en-SG" dirty="0">
                <a:latin typeface="Century Gothic" panose="020B0502020202020204" pitchFamily="34" charset="0"/>
              </a:rPr>
              <a:t>“Yes, and why, even of yourselves, do you not judge what is right</a:t>
            </a:r>
            <a:r>
              <a:rPr lang="en-SG" dirty="0" smtClean="0">
                <a:latin typeface="Century Gothic" panose="020B0502020202020204" pitchFamily="34" charset="0"/>
              </a:rPr>
              <a:t>?”</a:t>
            </a:r>
            <a:endParaRPr lang="en-SG" dirty="0">
              <a:latin typeface="Century Gothic" panose="020B0502020202020204" pitchFamily="34" charset="0"/>
            </a:endParaRPr>
          </a:p>
        </p:txBody>
      </p:sp>
    </p:spTree>
    <p:extLst>
      <p:ext uri="{BB962C8B-B14F-4D97-AF65-F5344CB8AC3E}">
        <p14:creationId xmlns:p14="http://schemas.microsoft.com/office/powerpoint/2010/main" xmlns="" val="594677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869" y="344232"/>
            <a:ext cx="8602131" cy="4525963"/>
          </a:xfrm>
        </p:spPr>
        <p:txBody>
          <a:bodyPr>
            <a:noAutofit/>
          </a:bodyPr>
          <a:lstStyle/>
          <a:p>
            <a:pPr marL="0" indent="0">
              <a:spcBef>
                <a:spcPts val="0"/>
              </a:spcBef>
              <a:buNone/>
            </a:pPr>
            <a:r>
              <a:rPr lang="en-SG" dirty="0">
                <a:latin typeface="Century Gothic" panose="020B0502020202020204" pitchFamily="34" charset="0"/>
              </a:rPr>
              <a:t>Luke 12:56-57</a:t>
            </a:r>
          </a:p>
          <a:p>
            <a:pPr marL="0" indent="0">
              <a:spcBef>
                <a:spcPts val="0"/>
              </a:spcBef>
              <a:buNone/>
            </a:pPr>
            <a:endParaRPr lang="en-SG" dirty="0">
              <a:latin typeface="Century Gothic" panose="020B0502020202020204" pitchFamily="34" charset="0"/>
            </a:endParaRPr>
          </a:p>
          <a:p>
            <a:pPr marL="0" indent="0">
              <a:spcBef>
                <a:spcPts val="0"/>
              </a:spcBef>
              <a:buNone/>
            </a:pPr>
            <a:r>
              <a:rPr lang="en-SG" dirty="0" smtClean="0">
                <a:latin typeface="Century Gothic" panose="020B0502020202020204" pitchFamily="34" charset="0"/>
              </a:rPr>
              <a:t>“Hypocrites</a:t>
            </a:r>
            <a:r>
              <a:rPr lang="en-SG" dirty="0">
                <a:latin typeface="Century Gothic" panose="020B0502020202020204" pitchFamily="34" charset="0"/>
              </a:rPr>
              <a:t>! You can discern the face of the sky and of the earth, but how is it you do not discern this time</a:t>
            </a:r>
            <a:r>
              <a:rPr lang="en-SG" dirty="0" smtClean="0">
                <a:latin typeface="Century Gothic" panose="020B0502020202020204" pitchFamily="34" charset="0"/>
              </a:rPr>
              <a:t>?</a:t>
            </a:r>
            <a:endParaRPr lang="en-SG" dirty="0">
              <a:latin typeface="Century Gothic" panose="020B0502020202020204" pitchFamily="34" charset="0"/>
            </a:endParaRPr>
          </a:p>
          <a:p>
            <a:pPr marL="0" indent="0">
              <a:spcBef>
                <a:spcPts val="0"/>
              </a:spcBef>
              <a:buNone/>
            </a:pPr>
            <a:r>
              <a:rPr lang="en-SG" dirty="0">
                <a:latin typeface="Century Gothic" panose="020B0502020202020204" pitchFamily="34" charset="0"/>
              </a:rPr>
              <a:t>“Yes, and why, even of yourselves, do you not judge what is right</a:t>
            </a:r>
            <a:r>
              <a:rPr lang="en-SG" dirty="0" smtClean="0">
                <a:latin typeface="Century Gothic" panose="020B0502020202020204" pitchFamily="34" charset="0"/>
              </a:rPr>
              <a:t>?”</a:t>
            </a:r>
            <a:endParaRPr lang="en-SG" dirty="0">
              <a:latin typeface="Century Gothic" panose="020B0502020202020204" pitchFamily="34" charset="0"/>
            </a:endParaRPr>
          </a:p>
        </p:txBody>
      </p:sp>
      <p:sp>
        <p:nvSpPr>
          <p:cNvPr id="2" name="Rectangle 1"/>
          <p:cNvSpPr/>
          <p:nvPr/>
        </p:nvSpPr>
        <p:spPr>
          <a:xfrm>
            <a:off x="529771" y="4225250"/>
            <a:ext cx="8069939" cy="1754327"/>
          </a:xfrm>
          <a:prstGeom prst="rect">
            <a:avLst/>
          </a:prstGeom>
          <a:solidFill>
            <a:srgbClr val="FFFF00"/>
          </a:solidFill>
        </p:spPr>
        <p:txBody>
          <a:bodyPr wrap="square">
            <a:spAutoFit/>
          </a:bodyPr>
          <a:lstStyle/>
          <a:p>
            <a:r>
              <a:rPr lang="en-US" sz="3600" b="1" dirty="0">
                <a:solidFill>
                  <a:srgbClr val="FF0000"/>
                </a:solidFill>
              </a:rPr>
              <a:t>Acts 14:22</a:t>
            </a:r>
            <a:endParaRPr lang="en-SG" sz="3600" b="1" dirty="0">
              <a:solidFill>
                <a:srgbClr val="FF0000"/>
              </a:solidFill>
            </a:endParaRPr>
          </a:p>
          <a:p>
            <a:r>
              <a:rPr lang="en-US" sz="3600" b="1" dirty="0">
                <a:solidFill>
                  <a:srgbClr val="FF0000"/>
                </a:solidFill>
              </a:rPr>
              <a:t>“We must go through many hardships to enter the kingdom of God,”</a:t>
            </a:r>
            <a:endParaRPr lang="en-SG" sz="3600" b="1" dirty="0">
              <a:solidFill>
                <a:srgbClr val="FF0000"/>
              </a:solidFill>
            </a:endParaRPr>
          </a:p>
        </p:txBody>
      </p:sp>
    </p:spTree>
    <p:extLst>
      <p:ext uri="{BB962C8B-B14F-4D97-AF65-F5344CB8AC3E}">
        <p14:creationId xmlns:p14="http://schemas.microsoft.com/office/powerpoint/2010/main" xmlns="" val="287504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869" y="344232"/>
            <a:ext cx="8602131" cy="4525963"/>
          </a:xfrm>
        </p:spPr>
        <p:txBody>
          <a:bodyPr>
            <a:noAutofit/>
          </a:bodyPr>
          <a:lstStyle/>
          <a:p>
            <a:pPr marL="0" indent="0">
              <a:spcBef>
                <a:spcPts val="0"/>
              </a:spcBef>
              <a:buNone/>
            </a:pPr>
            <a:r>
              <a:rPr lang="en-SG" b="1" dirty="0" smtClean="0">
                <a:latin typeface="Century Gothic" panose="020B0502020202020204" pitchFamily="34" charset="0"/>
              </a:rPr>
              <a:t>Luke 13:6-9</a:t>
            </a:r>
            <a:endParaRPr lang="en-SG" dirty="0">
              <a:latin typeface="Century Gothic" panose="020B0502020202020204" pitchFamily="34" charset="0"/>
            </a:endParaRPr>
          </a:p>
          <a:p>
            <a:pPr marL="0" indent="0">
              <a:spcBef>
                <a:spcPts val="0"/>
              </a:spcBef>
              <a:buNone/>
            </a:pPr>
            <a:r>
              <a:rPr lang="en-SG" dirty="0">
                <a:latin typeface="Century Gothic" panose="020B0502020202020204" pitchFamily="34" charset="0"/>
              </a:rPr>
              <a:t>“A certain man had a fig tree planted in his vineyard, and he came seeking fruit on it and found none. Then he said to the keeper of his vineyard, ‘Look, for three years I have come seeking fruit on this fig tree and find none. Cut it down; why does it use up the ground?’ But he answered and said to him, ‘Sir, let it alone this year also, until I dig around it and fertilize it. And if it bears fruit, well. But if not, after that you can cut it down.’ ”</a:t>
            </a:r>
            <a:endParaRPr lang="en-US" dirty="0">
              <a:latin typeface="Century Gothic" panose="020B0502020202020204" pitchFamily="34" charset="0"/>
            </a:endParaRPr>
          </a:p>
        </p:txBody>
      </p:sp>
    </p:spTree>
    <p:extLst>
      <p:ext uri="{BB962C8B-B14F-4D97-AF65-F5344CB8AC3E}">
        <p14:creationId xmlns:p14="http://schemas.microsoft.com/office/powerpoint/2010/main" xmlns="" val="3557541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048" y="545284"/>
            <a:ext cx="9010952" cy="3296435"/>
          </a:xfrm>
        </p:spPr>
        <p:txBody>
          <a:bodyPr>
            <a:noAutofit/>
          </a:bodyPr>
          <a:lstStyle/>
          <a:p>
            <a:pPr marL="0" indent="0">
              <a:spcBef>
                <a:spcPts val="0"/>
              </a:spcBef>
              <a:buNone/>
            </a:pPr>
            <a:r>
              <a:rPr lang="en-SG" sz="2800" dirty="0" smtClean="0">
                <a:latin typeface="Century Gothic" panose="020B0502020202020204" pitchFamily="34" charset="0"/>
              </a:rPr>
              <a:t>‘</a:t>
            </a:r>
            <a:r>
              <a:rPr lang="en-SG" sz="2800" dirty="0">
                <a:latin typeface="Century Gothic" panose="020B0502020202020204" pitchFamily="34" charset="0"/>
              </a:rPr>
              <a:t>Look, for three years I have come seeking fruit on this fig tree and find none. Cut it down; why does it </a:t>
            </a:r>
            <a:r>
              <a:rPr lang="en-SG" sz="2800" b="1" u="sng" dirty="0">
                <a:solidFill>
                  <a:srgbClr val="FF0000"/>
                </a:solidFill>
                <a:latin typeface="Century Gothic" panose="020B0502020202020204" pitchFamily="34" charset="0"/>
              </a:rPr>
              <a:t>use up the ground</a:t>
            </a:r>
            <a:r>
              <a:rPr lang="en-SG" sz="2800" dirty="0">
                <a:latin typeface="Century Gothic" panose="020B0502020202020204" pitchFamily="34" charset="0"/>
              </a:rPr>
              <a:t>?’ But he answered and said to him, ‘Sir, let it alone this year also, until I dig around it and fertilize it. And if it bears fruit, well. But if not, after that you can cut it down.’ </a:t>
            </a:r>
            <a:endParaRPr lang="en-US" sz="2800" dirty="0">
              <a:latin typeface="Century Gothic" panose="020B0502020202020204" pitchFamily="34" charset="0"/>
            </a:endParaRPr>
          </a:p>
        </p:txBody>
      </p:sp>
    </p:spTree>
    <p:extLst>
      <p:ext uri="{BB962C8B-B14F-4D97-AF65-F5344CB8AC3E}">
        <p14:creationId xmlns:p14="http://schemas.microsoft.com/office/powerpoint/2010/main" xmlns="" val="2653923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048" y="549949"/>
            <a:ext cx="9010952" cy="3296435"/>
          </a:xfrm>
        </p:spPr>
        <p:txBody>
          <a:bodyPr>
            <a:noAutofit/>
          </a:bodyPr>
          <a:lstStyle/>
          <a:p>
            <a:pPr marL="0" indent="0">
              <a:spcBef>
                <a:spcPts val="0"/>
              </a:spcBef>
              <a:buNone/>
            </a:pPr>
            <a:r>
              <a:rPr lang="en-SG" sz="2800" dirty="0" smtClean="0">
                <a:latin typeface="Century Gothic" panose="020B0502020202020204" pitchFamily="34" charset="0"/>
              </a:rPr>
              <a:t>‘</a:t>
            </a:r>
            <a:r>
              <a:rPr lang="en-SG" sz="2800" dirty="0">
                <a:latin typeface="Century Gothic" panose="020B0502020202020204" pitchFamily="34" charset="0"/>
              </a:rPr>
              <a:t>Look, for three years I have come seeking fruit on this fig tree and find none. Cut it down; why does it use up the ground?’ But he answered and said to him, </a:t>
            </a:r>
            <a:r>
              <a:rPr lang="en-SG" sz="2800" b="1" u="sng" dirty="0">
                <a:solidFill>
                  <a:srgbClr val="FF0000"/>
                </a:solidFill>
                <a:latin typeface="Century Gothic" panose="020B0502020202020204" pitchFamily="34" charset="0"/>
              </a:rPr>
              <a:t>‘Sir, let it alone this year also, until I dig around it and fertilize it. </a:t>
            </a:r>
            <a:r>
              <a:rPr lang="en-SG" sz="2800" dirty="0">
                <a:latin typeface="Century Gothic" panose="020B0502020202020204" pitchFamily="34" charset="0"/>
              </a:rPr>
              <a:t>And if it bears fruit, well. But if not, after that you can cut it down.’ </a:t>
            </a:r>
            <a:endParaRPr lang="en-US" sz="2800" dirty="0">
              <a:latin typeface="Century Gothic" panose="020B0502020202020204" pitchFamily="34" charset="0"/>
            </a:endParaRPr>
          </a:p>
        </p:txBody>
      </p:sp>
    </p:spTree>
    <p:extLst>
      <p:ext uri="{BB962C8B-B14F-4D97-AF65-F5344CB8AC3E}">
        <p14:creationId xmlns:p14="http://schemas.microsoft.com/office/powerpoint/2010/main" xmlns="" val="3739081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598</Words>
  <Application>Microsoft Macintosh PowerPoint</Application>
  <PresentationFormat>On-screen Show (4:3)</PresentationFormat>
  <Paragraphs>28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See, Repent, Live </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Clarice</dc:creator>
  <cp:lastModifiedBy>Pentocost</cp:lastModifiedBy>
  <cp:revision>128</cp:revision>
  <dcterms:created xsi:type="dcterms:W3CDTF">2015-07-29T03:31:50Z</dcterms:created>
  <dcterms:modified xsi:type="dcterms:W3CDTF">2015-11-30T06:33:01Z</dcterms:modified>
</cp:coreProperties>
</file>